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4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493" r:id="rId146"/>
    <p:sldId id="494" r:id="rId147"/>
    <p:sldId id="398" r:id="rId148"/>
    <p:sldId id="400" r:id="rId149"/>
    <p:sldId id="401" r:id="rId150"/>
    <p:sldId id="497" r:id="rId151"/>
    <p:sldId id="403" r:id="rId152"/>
    <p:sldId id="404" r:id="rId153"/>
    <p:sldId id="402" r:id="rId154"/>
    <p:sldId id="496" r:id="rId155"/>
    <p:sldId id="405" r:id="rId156"/>
    <p:sldId id="406" r:id="rId157"/>
    <p:sldId id="407" r:id="rId158"/>
    <p:sldId id="408" r:id="rId159"/>
    <p:sldId id="409" r:id="rId160"/>
    <p:sldId id="411" r:id="rId161"/>
    <p:sldId id="412" r:id="rId162"/>
    <p:sldId id="413" r:id="rId163"/>
    <p:sldId id="414" r:id="rId164"/>
    <p:sldId id="410" r:id="rId165"/>
    <p:sldId id="415" r:id="rId166"/>
    <p:sldId id="416" r:id="rId167"/>
    <p:sldId id="446" r:id="rId168"/>
    <p:sldId id="447" r:id="rId169"/>
    <p:sldId id="417" r:id="rId170"/>
    <p:sldId id="419" r:id="rId171"/>
    <p:sldId id="420" r:id="rId172"/>
    <p:sldId id="421" r:id="rId173"/>
    <p:sldId id="418" r:id="rId174"/>
    <p:sldId id="422" r:id="rId175"/>
    <p:sldId id="423" r:id="rId176"/>
    <p:sldId id="424" r:id="rId177"/>
    <p:sldId id="425" r:id="rId178"/>
    <p:sldId id="427" r:id="rId179"/>
    <p:sldId id="428" r:id="rId180"/>
    <p:sldId id="429" r:id="rId181"/>
    <p:sldId id="426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44" r:id="rId190"/>
    <p:sldId id="445" r:id="rId191"/>
    <p:sldId id="440" r:id="rId192"/>
    <p:sldId id="439" r:id="rId193"/>
    <p:sldId id="441" r:id="rId194"/>
    <p:sldId id="442" r:id="rId195"/>
    <p:sldId id="443" r:id="rId196"/>
    <p:sldId id="492" r:id="rId197"/>
    <p:sldId id="500" r:id="rId198"/>
    <p:sldId id="502" r:id="rId199"/>
    <p:sldId id="498" r:id="rId200"/>
    <p:sldId id="503" r:id="rId201"/>
    <p:sldId id="504" r:id="rId202"/>
    <p:sldId id="505" r:id="rId203"/>
    <p:sldId id="506" r:id="rId204"/>
    <p:sldId id="507" r:id="rId205"/>
    <p:sldId id="508" r:id="rId206"/>
    <p:sldId id="510" r:id="rId207"/>
    <p:sldId id="509" r:id="rId208"/>
    <p:sldId id="511" r:id="rId209"/>
    <p:sldId id="512" r:id="rId210"/>
    <p:sldId id="513" r:id="rId211"/>
    <p:sldId id="514" r:id="rId212"/>
    <p:sldId id="515" r:id="rId213"/>
    <p:sldId id="516" r:id="rId214"/>
    <p:sldId id="517" r:id="rId215"/>
    <p:sldId id="518" r:id="rId216"/>
    <p:sldId id="519" r:id="rId217"/>
    <p:sldId id="520" r:id="rId218"/>
    <p:sldId id="521" r:id="rId219"/>
    <p:sldId id="522" r:id="rId220"/>
    <p:sldId id="524" r:id="rId221"/>
    <p:sldId id="525" r:id="rId222"/>
    <p:sldId id="526" r:id="rId223"/>
    <p:sldId id="527" r:id="rId224"/>
    <p:sldId id="531" r:id="rId225"/>
    <p:sldId id="532" r:id="rId226"/>
    <p:sldId id="543" r:id="rId227"/>
    <p:sldId id="544" r:id="rId228"/>
    <p:sldId id="545" r:id="rId229"/>
    <p:sldId id="533" r:id="rId230"/>
    <p:sldId id="536" r:id="rId231"/>
    <p:sldId id="537" r:id="rId232"/>
    <p:sldId id="541" r:id="rId233"/>
    <p:sldId id="538" r:id="rId234"/>
    <p:sldId id="539" r:id="rId235"/>
    <p:sldId id="542" r:id="rId236"/>
    <p:sldId id="546" r:id="rId237"/>
    <p:sldId id="547" r:id="rId238"/>
    <p:sldId id="534" r:id="rId239"/>
    <p:sldId id="548" r:id="rId240"/>
    <p:sldId id="549" r:id="rId241"/>
    <p:sldId id="550" r:id="rId242"/>
    <p:sldId id="528" r:id="rId243"/>
    <p:sldId id="552" r:id="rId244"/>
    <p:sldId id="557" r:id="rId245"/>
    <p:sldId id="553" r:id="rId246"/>
    <p:sldId id="555" r:id="rId247"/>
    <p:sldId id="554" r:id="rId248"/>
    <p:sldId id="558" r:id="rId249"/>
    <p:sldId id="559" r:id="rId250"/>
    <p:sldId id="530" r:id="rId251"/>
    <p:sldId id="556" r:id="rId252"/>
    <p:sldId id="529" r:id="rId2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21" d="100"/>
          <a:sy n="221" d="100"/>
        </p:scale>
        <p:origin x="-128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notesMaster" Target="notesMasters/notesMaster1.xml"/><Relationship Id="rId255" Type="http://schemas.openxmlformats.org/officeDocument/2006/relationships/printerSettings" Target="printerSettings/printerSettings1.bin"/><Relationship Id="rId256" Type="http://schemas.openxmlformats.org/officeDocument/2006/relationships/presProps" Target="presProps.xml"/><Relationship Id="rId257" Type="http://schemas.openxmlformats.org/officeDocument/2006/relationships/viewProps" Target="viewProps.xml"/><Relationship Id="rId258" Type="http://schemas.openxmlformats.org/officeDocument/2006/relationships/theme" Target="theme/theme1.xml"/><Relationship Id="rId259" Type="http://schemas.openxmlformats.org/officeDocument/2006/relationships/tableStyles" Target="tableStyles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44D0-7210-7044-B0B6-524E15E7DA06}" type="datetimeFigureOut">
              <a:rPr lang="en-US" smtClean="0"/>
              <a:t>3/7/17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CD562-03F9-0348-9749-DFCEBC2D7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CD562-03F9-0348-9749-DFCEBC2D770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3/7/17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lang-book.com/books/intro/10" TargetMode="External"/><Relationship Id="rId4" Type="http://schemas.openxmlformats.org/officeDocument/2006/relationships/hyperlink" Target="https://www.youtube.com/watch?v=cN_DpYBzKso" TargetMode="External"/><Relationship Id="rId5" Type="http://schemas.openxmlformats.org/officeDocument/2006/relationships/hyperlink" Target="https://www.youtube.com/watch?v=QDDwwePbDtw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ur.golang.org/concurrency/1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‘for’ </a:t>
            </a:r>
            <a:r>
              <a:rPr lang="en-US" dirty="0"/>
              <a:t>Loop </a:t>
            </a:r>
            <a:r>
              <a:rPr lang="en-US" dirty="0" smtClean="0"/>
              <a:t>Statement</a:t>
            </a:r>
          </a:p>
          <a:p>
            <a:pPr marL="914400" lvl="1" indent="-514350"/>
            <a:r>
              <a:rPr lang="en-US" dirty="0"/>
              <a:t>The careful of the </a:t>
            </a:r>
            <a:r>
              <a:rPr lang="en-US" b="1" i="1" dirty="0" smtClean="0"/>
              <a:t>infinite </a:t>
            </a:r>
            <a:r>
              <a:rPr lang="en-US" b="1" i="1" dirty="0"/>
              <a:t>loop</a:t>
            </a:r>
          </a:p>
          <a:p>
            <a:pPr marL="914400" lvl="1" indent="-514350"/>
            <a:r>
              <a:rPr lang="en-US" dirty="0"/>
              <a:t>Skipping statements within a for </a:t>
            </a:r>
            <a:r>
              <a:rPr lang="en-US" dirty="0" smtClean="0"/>
              <a:t>loop with ‘continue’</a:t>
            </a:r>
            <a:endParaRPr lang="en-US" dirty="0"/>
          </a:p>
          <a:p>
            <a:pPr marL="914400" lvl="1" indent="-514350"/>
            <a:r>
              <a:rPr lang="en-US" dirty="0" smtClean="0"/>
              <a:t>Ending a for loop early with ‘break’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Chapter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223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 in the form of an application</a:t>
            </a:r>
          </a:p>
          <a:p>
            <a:pPr lvl="1"/>
            <a:r>
              <a:rPr lang="en-US" dirty="0" smtClean="0"/>
              <a:t>Uses some of the concepts from this chapter</a:t>
            </a:r>
          </a:p>
          <a:p>
            <a:pPr lvl="2"/>
            <a:r>
              <a:rPr lang="en-US" dirty="0" smtClean="0"/>
              <a:t>Pointers</a:t>
            </a:r>
          </a:p>
          <a:p>
            <a:pPr lvl="2"/>
            <a:r>
              <a:rPr lang="en-US" dirty="0" smtClean="0"/>
              <a:t>Functions</a:t>
            </a:r>
          </a:p>
          <a:p>
            <a:pPr lvl="2"/>
            <a:r>
              <a:rPr lang="en-US" dirty="0" smtClean="0"/>
              <a:t>Flow control</a:t>
            </a:r>
          </a:p>
          <a:p>
            <a:pPr lvl="2"/>
            <a:r>
              <a:rPr lang="en-US" dirty="0" smtClean="0"/>
              <a:t>Packages and application organization</a:t>
            </a:r>
          </a:p>
          <a:p>
            <a:r>
              <a:rPr lang="en-US" dirty="0" smtClean="0"/>
              <a:t>NOTE: Contrive application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170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an Array’s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S</a:t>
            </a:r>
            <a:r>
              <a:rPr lang="en-US" dirty="0" smtClean="0"/>
              <a:t>lices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at a Glance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08716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:= map[key]value{}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m[k] = 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r>
                        <a:rPr lang="en-US" baseline="0" dirty="0" smtClean="0"/>
                        <a:t> = m</a:t>
                      </a:r>
                      <a:r>
                        <a:rPr lang="en-US" dirty="0" smtClean="0"/>
                        <a:t>[k]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delete(m,</a:t>
                      </a:r>
                      <a:r>
                        <a:rPr lang="en-US" baseline="0" dirty="0" smtClean="0"/>
                        <a:t> 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 </a:t>
                      </a:r>
                      <a:r>
                        <a:rPr lang="en-US" dirty="0" smtClean="0"/>
                        <a:t>k, v := range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len</a:t>
                      </a:r>
                      <a:r>
                        <a:rPr lang="en-US" dirty="0" smtClean="0"/>
                        <a:t> 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11874" y="5321611"/>
            <a:ext cx="565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Key-type </a:t>
            </a:r>
            <a:r>
              <a:rPr lang="en-US" b="1" i="1" dirty="0" smtClean="0"/>
              <a:t>must</a:t>
            </a:r>
            <a:r>
              <a:rPr lang="en-US" dirty="0" smtClean="0"/>
              <a:t> have == operation (no map, slice, or </a:t>
            </a:r>
            <a:r>
              <a:rPr lang="en-US" dirty="0" err="1" smtClean="0"/>
              <a:t>func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4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and Using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Creating Maps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  <a:p>
            <a:r>
              <a:rPr lang="en-US" dirty="0" smtClean="0"/>
              <a:t>Inserting elements into a Map</a:t>
            </a:r>
          </a:p>
          <a:p>
            <a:r>
              <a:rPr lang="en-US" dirty="0" smtClean="0"/>
              <a:t>Retrieving elements from a Map</a:t>
            </a:r>
          </a:p>
          <a:p>
            <a:r>
              <a:rPr lang="en-US" dirty="0" smtClean="0"/>
              <a:t>Deleting elements in a Map</a:t>
            </a:r>
          </a:p>
          <a:p>
            <a:pPr lvl="1"/>
            <a:r>
              <a:rPr lang="en-US" dirty="0" smtClean="0"/>
              <a:t>Using the ‘delete’ build-in function</a:t>
            </a:r>
          </a:p>
          <a:p>
            <a:r>
              <a:rPr lang="en-US" dirty="0" smtClean="0"/>
              <a:t>Counting the number of elements in a Map</a:t>
            </a:r>
          </a:p>
          <a:p>
            <a:pPr lvl="1"/>
            <a:r>
              <a:rPr lang="en-US" dirty="0" smtClean="0"/>
              <a:t>Using the ‘</a:t>
            </a:r>
            <a:r>
              <a:rPr lang="en-US" dirty="0" err="1" smtClean="0"/>
              <a:t>len</a:t>
            </a:r>
            <a:r>
              <a:rPr lang="en-US" dirty="0" smtClean="0"/>
              <a:t>’ built-in function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5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using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/>
          </a:bodyPr>
          <a:lstStyle/>
          <a:p>
            <a:r>
              <a:rPr lang="en-US" dirty="0" smtClean="0"/>
              <a:t>Using a ‘for’ Loop and ‘range’ to Traverse a Map’s Elements</a:t>
            </a:r>
          </a:p>
          <a:p>
            <a:pPr lvl="1"/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6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2329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56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292802" y="4359371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2802" y="3516324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2802" y="2707603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2802" y="1898882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9920" y="5141077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6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6833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 smtClean="0"/>
          </a:p>
          <a:p>
            <a:r>
              <a:rPr lang="en-US" dirty="0" smtClean="0"/>
              <a:t>Simple examples of using a </a:t>
            </a:r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7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 err="1">
                <a:solidFill>
                  <a:srgbClr val="3366FF"/>
                </a:solidFill>
              </a:rPr>
              <a:t>struct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is a </a:t>
            </a:r>
            <a:r>
              <a:rPr lang="en-US" b="1" i="1" dirty="0">
                <a:solidFill>
                  <a:schemeClr val="accent2"/>
                </a:solidFill>
              </a:rPr>
              <a:t>sequence of named elements</a:t>
            </a:r>
            <a:r>
              <a:rPr lang="en-US" dirty="0"/>
              <a:t>, called </a:t>
            </a:r>
            <a:r>
              <a:rPr lang="en-US" b="1" i="1" dirty="0">
                <a:solidFill>
                  <a:srgbClr val="FF0000"/>
                </a:solidFill>
              </a:rPr>
              <a:t>fields</a:t>
            </a:r>
            <a:r>
              <a:rPr lang="en-US" dirty="0"/>
              <a:t>, </a:t>
            </a:r>
            <a:r>
              <a:rPr lang="en-US" i="1" dirty="0"/>
              <a:t>each of which has a </a:t>
            </a:r>
            <a:r>
              <a:rPr lang="en-US" b="1" i="1" dirty="0"/>
              <a:t>name</a:t>
            </a:r>
            <a:r>
              <a:rPr lang="en-US" i="1" dirty="0"/>
              <a:t> and a </a:t>
            </a:r>
            <a:r>
              <a:rPr lang="en-US" b="1" i="1" dirty="0"/>
              <a:t>type</a:t>
            </a:r>
            <a:r>
              <a:rPr lang="en-US" dirty="0"/>
              <a:t>. Field names may be specified explicitly (</a:t>
            </a:r>
            <a:r>
              <a:rPr lang="en-US" dirty="0" err="1"/>
              <a:t>IdentifierList</a:t>
            </a:r>
            <a:r>
              <a:rPr lang="en-US" dirty="0"/>
              <a:t>) or implicitly (</a:t>
            </a:r>
            <a:r>
              <a:rPr lang="en-US" dirty="0" err="1"/>
              <a:t>AnonymousField</a:t>
            </a:r>
            <a:r>
              <a:rPr lang="en-US" dirty="0"/>
              <a:t>). Within a </a:t>
            </a:r>
            <a:r>
              <a:rPr lang="en-US" dirty="0" err="1"/>
              <a:t>struct</a:t>
            </a:r>
            <a:r>
              <a:rPr lang="en-US" dirty="0"/>
              <a:t>, non-blank field names must 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6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67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Nested and Anonymous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89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Nested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Anonymous </a:t>
            </a:r>
            <a:r>
              <a:rPr lang="en-US" dirty="0" err="1" smtClean="0"/>
              <a:t>Struct</a:t>
            </a:r>
            <a:endParaRPr lang="en-US" dirty="0"/>
          </a:p>
          <a:p>
            <a:pPr lvl="1"/>
            <a:r>
              <a:rPr lang="en-US" dirty="0" smtClean="0"/>
              <a:t>Accessing fields in an anonymous </a:t>
            </a:r>
            <a:r>
              <a:rPr lang="en-US" dirty="0" err="1" smtClean="0"/>
              <a:t>Struct</a:t>
            </a:r>
            <a:endParaRPr lang="en-US" dirty="0" smtClean="0"/>
          </a:p>
          <a:p>
            <a:pPr lvl="1"/>
            <a:r>
              <a:rPr lang="en-US" dirty="0" smtClean="0"/>
              <a:t>Dealing with ambiguity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7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972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</a:p>
          <a:p>
            <a:pPr lvl="1"/>
            <a:r>
              <a:rPr lang="en-US" dirty="0" smtClean="0"/>
              <a:t>How did we get here?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1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1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9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29870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6112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861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03696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714113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62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2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08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92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129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Channel?</a:t>
            </a:r>
          </a:p>
          <a:p>
            <a:r>
              <a:rPr lang="en-US" dirty="0" smtClean="0"/>
              <a:t>Using a simple buffered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2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Channel?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channel</a:t>
            </a:r>
            <a:r>
              <a:rPr lang="en-US" dirty="0"/>
              <a:t> provides a </a:t>
            </a:r>
            <a:r>
              <a:rPr lang="en-US" i="1" dirty="0"/>
              <a:t>mechanism</a:t>
            </a:r>
            <a:r>
              <a:rPr lang="en-US" dirty="0"/>
              <a:t> for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concurrently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executing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3">
                    <a:lumMod val="75000"/>
                  </a:schemeClr>
                </a:solidFill>
              </a:rPr>
              <a:t>functions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to </a:t>
            </a:r>
            <a:r>
              <a:rPr lang="en-US" b="1" i="1" dirty="0">
                <a:solidFill>
                  <a:srgbClr val="0000FF"/>
                </a:solidFill>
              </a:rPr>
              <a:t>communicate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b="1" i="1" dirty="0"/>
              <a:t>sending</a:t>
            </a:r>
            <a:r>
              <a:rPr lang="en-US" dirty="0"/>
              <a:t> and </a:t>
            </a:r>
            <a:r>
              <a:rPr lang="en-US" b="1" i="1" dirty="0" smtClean="0"/>
              <a:t>receiving</a:t>
            </a:r>
            <a:r>
              <a:rPr lang="en-US" dirty="0" smtClean="0"/>
              <a:t> values </a:t>
            </a:r>
            <a:r>
              <a:rPr lang="en-US" dirty="0"/>
              <a:t>of a </a:t>
            </a:r>
            <a:r>
              <a:rPr lang="en-US" b="1" i="1" dirty="0"/>
              <a:t>specified</a:t>
            </a:r>
            <a:r>
              <a:rPr lang="en-US" dirty="0"/>
              <a:t> element </a:t>
            </a:r>
            <a:r>
              <a:rPr lang="en-US" i="1" dirty="0"/>
              <a:t>type</a:t>
            </a:r>
            <a:r>
              <a:rPr lang="en-US" dirty="0"/>
              <a:t>. The value of an </a:t>
            </a:r>
            <a:r>
              <a:rPr lang="en-US" i="1" dirty="0"/>
              <a:t>uninitialized</a:t>
            </a:r>
            <a:r>
              <a:rPr lang="en-US" dirty="0"/>
              <a:t> channel is </a:t>
            </a:r>
            <a:r>
              <a:rPr lang="en-US" i="1" dirty="0"/>
              <a:t>nil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4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Channel Communicating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39920" y="3284365"/>
            <a:ext cx="63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91271" y="2844852"/>
            <a:ext cx="95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receive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4584" y="2051581"/>
            <a:ext cx="9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channel</a:t>
            </a:r>
            <a:endParaRPr lang="en-US" dirty="0"/>
          </a:p>
        </p:txBody>
      </p:sp>
      <p:cxnSp>
        <p:nvCxnSpPr>
          <p:cNvPr id="17" name="Elbow Connector 16"/>
          <p:cNvCxnSpPr>
            <a:stCxn id="11" idx="3"/>
            <a:endCxn id="12" idx="1"/>
          </p:cNvCxnSpPr>
          <p:nvPr/>
        </p:nvCxnSpPr>
        <p:spPr>
          <a:xfrm flipV="1">
            <a:off x="3172275" y="3029518"/>
            <a:ext cx="2418996" cy="439513"/>
          </a:xfrm>
          <a:prstGeom prst="bentConnector3">
            <a:avLst>
              <a:gd name="adj1" fmla="val 60215"/>
            </a:avLst>
          </a:prstGeom>
          <a:ln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23" name="Oval 22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24" name="Elbow Connector 23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24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Send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76710" y="3284364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61476" y="2859107"/>
            <a:ext cx="25284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64972" y="2859108"/>
            <a:ext cx="344114" cy="7900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143174" y="3284365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119943" y="2859108"/>
            <a:ext cx="241349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266894" y="3284365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41966" y="2859108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735177" y="5149067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404999" y="2965311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3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Receive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648858" y="4706569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438990" y="2574312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700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206500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60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Send-only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583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Declaring Send-only Channels</a:t>
            </a:r>
          </a:p>
          <a:p>
            <a:r>
              <a:rPr lang="en-US" dirty="0" smtClean="0"/>
              <a:t>Playing with Send-only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2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736297"/>
              </p:ext>
            </p:extLst>
          </p:nvPr>
        </p:nvGraphicFramePr>
        <p:xfrm>
          <a:off x="457200" y="1600200"/>
          <a:ext cx="822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&lt;-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i="1" u="sng" baseline="0" dirty="0" smtClean="0"/>
                        <a:t>only</a:t>
                      </a:r>
                      <a:r>
                        <a:rPr lang="en-US" b="1" baseline="0" dirty="0" smtClean="0"/>
                        <a:t> sending of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Receive-only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349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Receive-</a:t>
            </a:r>
            <a:r>
              <a:rPr lang="en-US" dirty="0" smtClean="0"/>
              <a:t>only Channels</a:t>
            </a:r>
          </a:p>
          <a:p>
            <a:r>
              <a:rPr lang="en-US" dirty="0" smtClean="0"/>
              <a:t>Playing with Receive-only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21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593150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only</a:t>
                      </a:r>
                      <a:r>
                        <a:rPr lang="en-US" baseline="0" dirty="0" smtClean="0"/>
                        <a:t> sending of values of type 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&lt;-</a:t>
                      </a:r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 </a:t>
                      </a:r>
                      <a:r>
                        <a:rPr lang="en-US" b="1" i="1" u="sng" dirty="0" smtClean="0"/>
                        <a:t>only</a:t>
                      </a:r>
                      <a:r>
                        <a:rPr lang="en-US" b="1" dirty="0" smtClean="0"/>
                        <a:t> receiving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28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 Returning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261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That Returns a Channel</a:t>
            </a:r>
          </a:p>
          <a:p>
            <a:pPr lvl="1"/>
            <a:r>
              <a:rPr lang="en-US" dirty="0" smtClean="0"/>
              <a:t>Producer function creates and return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76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Associativity of &lt;-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519968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874"/>
                <a:gridCol w="3982274"/>
                <a:gridCol w="361845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Channel</a:t>
                      </a:r>
                      <a:r>
                        <a:rPr lang="en-US" baseline="0" dirty="0" smtClean="0"/>
                        <a:t> of Channels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(&lt;-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37670" y="4189364"/>
            <a:ext cx="344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&lt;- associates to the leftmost ‘</a:t>
            </a:r>
            <a:r>
              <a:rPr lang="en-US" dirty="0" err="1" smtClean="0"/>
              <a:t>chan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5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More Channel Stuff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58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channel to send a string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Golang</a:t>
            </a:r>
            <a:r>
              <a:rPr lang="en-US" dirty="0" smtClean="0"/>
              <a:t> standard ‘time’ package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0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Channel 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1572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How to choose a channel?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Single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5" idx="1"/>
          </p:cNvCxnSpPr>
          <p:nvPr/>
        </p:nvCxnSpPr>
        <p:spPr>
          <a:xfrm>
            <a:off x="3910611" y="2479727"/>
            <a:ext cx="1410821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an 26"/>
          <p:cNvSpPr/>
          <p:nvPr/>
        </p:nvSpPr>
        <p:spPr>
          <a:xfrm rot="16200000">
            <a:off x="3312959" y="2870616"/>
            <a:ext cx="281575" cy="913729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7" idx="3"/>
          </p:cNvCxnSpPr>
          <p:nvPr/>
        </p:nvCxnSpPr>
        <p:spPr>
          <a:xfrm>
            <a:off x="3910611" y="3327480"/>
            <a:ext cx="1410821" cy="1"/>
          </a:xfrm>
          <a:prstGeom prst="straightConnector1">
            <a:avLst/>
          </a:prstGeom>
          <a:ln w="57150" cmpd="sng">
            <a:solidFill>
              <a:schemeClr val="accent5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641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767161"/>
            <a:ext cx="152400" cy="218375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07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9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162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494079"/>
            <a:ext cx="203876" cy="5747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847636"/>
            <a:ext cx="152400" cy="137902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482963"/>
            <a:ext cx="244101" cy="246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3804333"/>
            <a:ext cx="169156" cy="198116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154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4002446"/>
            <a:ext cx="203876" cy="1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071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More Channel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6042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One way to implement ‘timeout’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9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Introduction:</a:t>
            </a:r>
          </a:p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Walking and Chewing Gum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4755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How to choose which channel?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88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3715757"/>
              </p:ext>
            </p:extLst>
          </p:nvPr>
        </p:nvGraphicFramePr>
        <p:xfrm>
          <a:off x="457200" y="1600200"/>
          <a:ext cx="8229600" cy="22910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Tour of Go : </a:t>
                      </a:r>
                      <a:r>
                        <a:rPr lang="en-US" baseline="0" dirty="0" err="1" smtClean="0"/>
                        <a:t>Goroutine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/>
                        </a:rPr>
                        <a:t>https://tour.golang.org/concurrency/1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Concurrency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https://www.golang-book.com/books/intro/10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Rob Pike - 'Concurrency Is Not Parallelism'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https://www.youtube.com/watch?v=cN_DpYBzKso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Google I/O 2013 - Advanced Go Concurrency Patterns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/>
                        </a:rPr>
                        <a:t>https://</a:t>
                      </a:r>
                      <a:r>
                        <a:rPr lang="en-US" dirty="0" err="1" smtClean="0">
                          <a:hlinkClick r:id="rId5"/>
                        </a:rPr>
                        <a:t>www.youtube.com</a:t>
                      </a:r>
                      <a:r>
                        <a:rPr lang="en-US" dirty="0" smtClean="0">
                          <a:hlinkClick r:id="rId5"/>
                        </a:rPr>
                        <a:t>/</a:t>
                      </a:r>
                      <a:r>
                        <a:rPr lang="en-US" dirty="0" err="1" smtClean="0">
                          <a:hlinkClick r:id="rId5"/>
                        </a:rPr>
                        <a:t>watch?v</a:t>
                      </a:r>
                      <a:r>
                        <a:rPr lang="en-US" dirty="0" smtClean="0">
                          <a:hlinkClick r:id="rId5"/>
                        </a:rPr>
                        <a:t>=</a:t>
                      </a:r>
                      <a:r>
                        <a:rPr lang="en-US" dirty="0" err="1" smtClean="0">
                          <a:hlinkClick r:id="rId5"/>
                        </a:rPr>
                        <a:t>QDDwwePbDtw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3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23271</TotalTime>
  <Words>8586</Words>
  <Application>Microsoft Macintosh PowerPoint</Application>
  <PresentationFormat>On-screen Show (4:3)</PresentationFormat>
  <Paragraphs>2105</Paragraphs>
  <Slides>252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252</vt:i4>
      </vt:variant>
    </vt:vector>
  </HeadingPairs>
  <TitlesOfParts>
    <vt:vector size="253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Objectives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  <vt:lpstr>Map at a Glance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Histogram</vt:lpstr>
      <vt:lpstr>PowerPoint Presentation</vt:lpstr>
      <vt:lpstr>Objectives</vt:lpstr>
      <vt:lpstr>What is a Struct?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PowerPoint Presentation</vt:lpstr>
      <vt:lpstr>Objectives</vt:lpstr>
      <vt:lpstr>Everything is a Number</vt:lpstr>
      <vt:lpstr>What is a ‘bit’?</vt:lpstr>
      <vt:lpstr>Counting with ‘bits’</vt:lpstr>
      <vt:lpstr>Memory (simplified)</vt:lpstr>
      <vt:lpstr>Objectives</vt:lpstr>
      <vt:lpstr>Categorizing Values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What is a Channel?</vt:lpstr>
      <vt:lpstr>Channel Communicating</vt:lpstr>
      <vt:lpstr>Block on Send</vt:lpstr>
      <vt:lpstr>Block on Receive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Associativity of &lt;-</vt:lpstr>
      <vt:lpstr>PowerPoint Presentation</vt:lpstr>
      <vt:lpstr>Objectives</vt:lpstr>
      <vt:lpstr>PowerPoint Presentation</vt:lpstr>
      <vt:lpstr>Objectives</vt:lpstr>
      <vt:lpstr>Using a Single Channel</vt:lpstr>
      <vt:lpstr>Selection</vt:lpstr>
      <vt:lpstr>Selection</vt:lpstr>
      <vt:lpstr>Selection</vt:lpstr>
      <vt:lpstr>Selection</vt:lpstr>
      <vt:lpstr>PowerPoint Presentation</vt:lpstr>
      <vt:lpstr>Objectives</vt:lpstr>
      <vt:lpstr>PowerPoint Presentation</vt:lpstr>
      <vt:lpstr>Objectives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1248</cp:revision>
  <dcterms:created xsi:type="dcterms:W3CDTF">2016-08-19T13:44:54Z</dcterms:created>
  <dcterms:modified xsi:type="dcterms:W3CDTF">2017-03-07T14:13:53Z</dcterms:modified>
</cp:coreProperties>
</file>